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notesMaster" Target="notesMasters/notesMaster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2cc1ed81c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g82cc1ed8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2cc1ed81c_0_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82cc1ed81c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2cc1ed81c_0_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82cc1ed81c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2cc1ed81c_0_7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82cc1ed81c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2cc1ed81c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g82cc1ed81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2cc1ed81c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g82cc1ed81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82cc1ed81c_0_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g82cc1ed81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2cc1ed81c_0_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g82cc1ed81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2cc1ed81c_0_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82cc1ed81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2cc1ed81c_0_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82cc1ed81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2cc1ed81c_0_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82cc1ed81c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2cc1ed81c_0_5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82cc1ed81c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066800" y="62865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066800" y="1576388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14325" algn="l" rtl="0">
              <a:spcBef>
                <a:spcPts val="360"/>
              </a:spcBef>
              <a:spcAft>
                <a:spcPts val="0"/>
              </a:spcAft>
              <a:buSzPts val="1350"/>
              <a:buChar char="●"/>
              <a:defRPr/>
            </a:lvl1pPr>
            <a:lvl2pPr marL="914400" lvl="1" indent="-314325" algn="l" rtl="0">
              <a:spcBef>
                <a:spcPts val="360"/>
              </a:spcBef>
              <a:spcAft>
                <a:spcPts val="0"/>
              </a:spcAft>
              <a:buSzPts val="1350"/>
              <a:buChar char="○"/>
              <a:defRPr/>
            </a:lvl2pPr>
            <a:lvl3pPr marL="1371600" lvl="2" indent="-308610" algn="l" rtl="0">
              <a:spcBef>
                <a:spcPts val="360"/>
              </a:spcBef>
              <a:spcAft>
                <a:spcPts val="0"/>
              </a:spcAft>
              <a:buSzPts val="1260"/>
              <a:buChar char="■"/>
              <a:defRPr/>
            </a:lvl3pPr>
            <a:lvl4pPr marL="1828800" lvl="3" indent="-29718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Char char="●"/>
              <a:defRPr/>
            </a:lvl4pPr>
            <a:lvl5pPr marL="2286000" lvl="4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○"/>
              <a:defRPr/>
            </a:lvl5pPr>
            <a:lvl6pPr marL="2743200" lvl="5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6pPr>
            <a:lvl7pPr marL="3200400" lvl="6" indent="-291464" algn="l" rtl="0">
              <a:spcBef>
                <a:spcPts val="360"/>
              </a:spcBef>
              <a:spcAft>
                <a:spcPts val="0"/>
              </a:spcAft>
              <a:buSzPts val="990"/>
              <a:buChar char="●"/>
              <a:defRPr/>
            </a:lvl7pPr>
            <a:lvl8pPr marL="3657600" lvl="7" indent="-291465" algn="l" rtl="0">
              <a:spcBef>
                <a:spcPts val="360"/>
              </a:spcBef>
              <a:spcAft>
                <a:spcPts val="0"/>
              </a:spcAft>
              <a:buSzPts val="990"/>
              <a:buChar char="○"/>
              <a:defRPr/>
            </a:lvl8pPr>
            <a:lvl9pPr marL="4114800" lvl="8" indent="-291465" algn="l" rtl="0"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429000" y="4810125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  <a:defRPr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1.m4a" /><Relationship Id="rId1" Type="http://schemas.microsoft.com/office/2007/relationships/media" Target="../media/media1.m4a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10.m4a" /><Relationship Id="rId1" Type="http://schemas.microsoft.com/office/2007/relationships/media" Target="../media/media10.m4a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10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11.m4a" /><Relationship Id="rId1" Type="http://schemas.microsoft.com/office/2007/relationships/media" Target="../media/media11.m4a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11.xml" 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 /><Relationship Id="rId3" Type="http://schemas.microsoft.com/office/2007/relationships/media" Target="../media/media13.m4a" /><Relationship Id="rId7" Type="http://schemas.openxmlformats.org/officeDocument/2006/relationships/image" Target="../media/image7.png" /><Relationship Id="rId2" Type="http://schemas.openxmlformats.org/officeDocument/2006/relationships/audio" Target="../media/media12.m4a" /><Relationship Id="rId1" Type="http://schemas.microsoft.com/office/2007/relationships/media" Target="../media/media12.m4a" /><Relationship Id="rId6" Type="http://schemas.openxmlformats.org/officeDocument/2006/relationships/notesSlide" Target="../notesSlides/notesSlide12.xml" /><Relationship Id="rId5" Type="http://schemas.openxmlformats.org/officeDocument/2006/relationships/slideLayout" Target="../slideLayouts/slideLayout12.xml" /><Relationship Id="rId4" Type="http://schemas.openxmlformats.org/officeDocument/2006/relationships/audio" Target="../media/media13.m4a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2.m4a" /><Relationship Id="rId1" Type="http://schemas.microsoft.com/office/2007/relationships/media" Target="../media/media2.m4a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3.m4a" /><Relationship Id="rId1" Type="http://schemas.microsoft.com/office/2007/relationships/media" Target="../media/media3.m4a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3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4.m4a" /><Relationship Id="rId1" Type="http://schemas.microsoft.com/office/2007/relationships/media" Target="../media/media4.m4a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4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7" Type="http://schemas.openxmlformats.org/officeDocument/2006/relationships/image" Target="../media/image1.png" /><Relationship Id="rId2" Type="http://schemas.openxmlformats.org/officeDocument/2006/relationships/audio" Target="../media/media5.m4a" /><Relationship Id="rId1" Type="http://schemas.microsoft.com/office/2007/relationships/media" Target="../media/media5.m4a" /><Relationship Id="rId6" Type="http://schemas.openxmlformats.org/officeDocument/2006/relationships/image" Target="../media/image3.png" /><Relationship Id="rId5" Type="http://schemas.openxmlformats.org/officeDocument/2006/relationships/image" Target="../media/image2.png" /><Relationship Id="rId4" Type="http://schemas.openxmlformats.org/officeDocument/2006/relationships/notesSlide" Target="../notesSlides/notesSlide5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6.m4a" /><Relationship Id="rId1" Type="http://schemas.microsoft.com/office/2007/relationships/media" Target="../media/media6.m4a" /><Relationship Id="rId6" Type="http://schemas.openxmlformats.org/officeDocument/2006/relationships/image" Target="../media/image1.png" /><Relationship Id="rId5" Type="http://schemas.openxmlformats.org/officeDocument/2006/relationships/image" Target="../media/image4.png" /><Relationship Id="rId4" Type="http://schemas.openxmlformats.org/officeDocument/2006/relationships/notesSlide" Target="../notesSlides/notesSlide6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7.m4a" /><Relationship Id="rId1" Type="http://schemas.microsoft.com/office/2007/relationships/media" Target="../media/media7.m4a" /><Relationship Id="rId5" Type="http://schemas.openxmlformats.org/officeDocument/2006/relationships/image" Target="../media/image1.png" /><Relationship Id="rId4" Type="http://schemas.openxmlformats.org/officeDocument/2006/relationships/notesSlide" Target="../notesSlides/notesSlide7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8.m4a" /><Relationship Id="rId1" Type="http://schemas.microsoft.com/office/2007/relationships/media" Target="../media/media8.m4a" /><Relationship Id="rId6" Type="http://schemas.openxmlformats.org/officeDocument/2006/relationships/image" Target="../media/image1.png" /><Relationship Id="rId5" Type="http://schemas.openxmlformats.org/officeDocument/2006/relationships/image" Target="../media/image5.png" /><Relationship Id="rId4" Type="http://schemas.openxmlformats.org/officeDocument/2006/relationships/notesSlide" Target="../notesSlides/notesSlide8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9.m4a" /><Relationship Id="rId1" Type="http://schemas.microsoft.com/office/2007/relationships/media" Target="../media/media9.m4a" /><Relationship Id="rId6" Type="http://schemas.openxmlformats.org/officeDocument/2006/relationships/image" Target="../media/image1.png" /><Relationship Id="rId5" Type="http://schemas.openxmlformats.org/officeDocument/2006/relationships/image" Target="../media/image6.png" /><Relationship Id="rId4" Type="http://schemas.openxmlformats.org/officeDocument/2006/relationships/notesSlide" Target="../notesSlides/notesSlide9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1066800" y="62865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COMPRESSION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1066800" y="1576388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8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Data compression addresses the problem of reducing the amount of storage required to represent information</a:t>
            </a:r>
            <a:endParaRPr sz="2800" dirty="0"/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None/>
            </a:pPr>
            <a:endParaRPr sz="28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826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8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compression addresses the problem of reducing the amount of data required to represent digital images </a:t>
            </a:r>
            <a:endParaRPr sz="2800" dirty="0"/>
          </a:p>
          <a:p>
            <a:pPr marL="457200" lvl="0" indent="-304800" algn="l" rtl="0">
              <a:spcBef>
                <a:spcPts val="640"/>
              </a:spcBef>
              <a:spcAft>
                <a:spcPts val="0"/>
              </a:spcAft>
              <a:buSzPts val="2400"/>
              <a:buNone/>
            </a:pPr>
            <a:endParaRPr sz="28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slide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24800" y="645469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34" name="Google Shape;134;p23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749300" y="21647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Psycho-Visual redundancy</a:t>
            </a:r>
            <a:endParaRPr dirty="0"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457200" y="1073870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Eye does not respond with equal sensitivity to all visual information </a:t>
            </a:r>
            <a:endParaRPr sz="2200" dirty="0"/>
          </a:p>
          <a:p>
            <a:pPr marL="457200" lvl="0" indent="-4572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Certain information has less relative importance than other information in normal visual processing</a:t>
            </a:r>
            <a:endParaRPr sz="2200" dirty="0"/>
          </a:p>
          <a:p>
            <a:pPr marL="457200" lvl="0" indent="-4572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2100"/>
              <a:buFont typeface="Noto Sans Symbols"/>
              <a:buChar char="■"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Such information (Ex:- high frequency content – eye is not sensitive to it) is said to be psychovisually redundant</a:t>
            </a:r>
            <a:endParaRPr sz="2200" dirty="0"/>
          </a:p>
          <a:p>
            <a:pPr marL="1027112" lvl="1" indent="-455612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■"/>
            </a:pPr>
            <a:r>
              <a:rPr lang="en" sz="2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Elimination of such info will not impair the quality of image perception.</a:t>
            </a:r>
            <a:endParaRPr sz="2200" dirty="0"/>
          </a:p>
        </p:txBody>
      </p:sp>
      <p:pic>
        <p:nvPicPr>
          <p:cNvPr id="3" name="slide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50100" y="40195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1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42" name="Google Shape;142;p24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1066800" y="62865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Psycho-Visual redundancy…………Continue</a:t>
            </a:r>
            <a:endParaRPr dirty="0"/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1066800" y="1576388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Elimination of psychovisually  redundant data  results in a loss of quantitative information</a:t>
            </a:r>
            <a:endParaRPr sz="2800" dirty="0"/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Hence, it is called quantization- it is not reversible</a:t>
            </a:r>
            <a:endParaRPr sz="2800" dirty="0"/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loss of info may be quantified by a </a:t>
            </a:r>
            <a:r>
              <a:rPr lang="en" sz="2800" b="1" i="1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Fidelity criterion </a:t>
            </a:r>
            <a:endParaRPr sz="2800" dirty="0"/>
          </a:p>
        </p:txBody>
      </p:sp>
      <p:pic>
        <p:nvPicPr>
          <p:cNvPr id="2" name="slide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29600" y="176213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1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50" name="Google Shape;150;p25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1289050" y="800100"/>
            <a:ext cx="7402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1" i="1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Fidelity criterion </a:t>
            </a:r>
            <a:br>
              <a:rPr lang="en" sz="4400" b="1" i="1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/>
          </a:p>
        </p:txBody>
      </p:sp>
      <p:pic>
        <p:nvPicPr>
          <p:cNvPr id="152" name="Google Shape;152;p25" descr="C:\Documents and Settings\govindan\Desktop\IPC-Ch8-Figs\DSC03940-1.JP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90600" y="2000250"/>
            <a:ext cx="5336381" cy="2421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91400" y="2266950"/>
            <a:ext cx="609600" cy="609600"/>
          </a:xfrm>
          <a:prstGeom prst="rect">
            <a:avLst/>
          </a:prstGeom>
        </p:spPr>
      </p:pic>
      <p:pic>
        <p:nvPicPr>
          <p:cNvPr id="3" name="slide12_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20000" y="31623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109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914400" y="171450"/>
            <a:ext cx="7772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Topics covered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1066800" y="685800"/>
            <a:ext cx="7772400" cy="39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Basic principles</a:t>
            </a:r>
            <a:endParaRPr sz="1600"/>
          </a:p>
          <a:p>
            <a:pPr marL="1027112" lvl="1" indent="-44291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Coding redundancy</a:t>
            </a:r>
            <a:endParaRPr sz="1600"/>
          </a:p>
          <a:p>
            <a:pPr marL="1027112" lvl="1" indent="-44291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Inter-pixel redundancy</a:t>
            </a:r>
            <a:endParaRPr sz="1600"/>
          </a:p>
          <a:p>
            <a:pPr marL="1027112" lvl="1" indent="-44291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Psycho-visual redundancy</a:t>
            </a:r>
            <a:endParaRPr sz="1600"/>
          </a:p>
          <a:p>
            <a:pPr marL="457200" lvl="0" indent="-4254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compression model</a:t>
            </a:r>
            <a:endParaRPr sz="1600"/>
          </a:p>
          <a:p>
            <a:pPr marL="1027112" lvl="1" indent="-44291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 encoder/ decoder</a:t>
            </a:r>
            <a:endParaRPr sz="1600"/>
          </a:p>
          <a:p>
            <a:pPr marL="1027112" lvl="1" indent="-44291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Channel encoder/ decoder</a:t>
            </a:r>
            <a:endParaRPr sz="1600"/>
          </a:p>
          <a:p>
            <a:pPr marL="457200" lvl="0" indent="-4254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Quantization</a:t>
            </a:r>
            <a:endParaRPr sz="1600"/>
          </a:p>
          <a:p>
            <a:pPr marL="457200" lvl="0" indent="-4254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Huffman coding</a:t>
            </a:r>
            <a:endParaRPr sz="1600"/>
          </a:p>
          <a:p>
            <a:pPr marL="457200" lvl="0" indent="-4254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Arithmetic coding</a:t>
            </a:r>
            <a:endParaRPr sz="1600"/>
          </a:p>
          <a:p>
            <a:pPr marL="457200" lvl="0" indent="-4254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A50021"/>
              </a:buClr>
              <a:buSzPts val="1600"/>
              <a:buFont typeface="Noto Sans Symbols"/>
              <a:buChar char="■"/>
            </a:pPr>
            <a:r>
              <a:rPr lang="en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 coding?</a:t>
            </a:r>
            <a:endParaRPr sz="1600"/>
          </a:p>
        </p:txBody>
      </p:sp>
      <p:pic>
        <p:nvPicPr>
          <p:cNvPr id="2" name="slide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22669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2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76" name="Google Shape;76;p16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1066800" y="228600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redundancy</a:t>
            </a:r>
            <a:endParaRPr dirty="0"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713509" y="800100"/>
            <a:ext cx="7772400" cy="36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Three basic data redundancies can be identified and exploited</a:t>
            </a:r>
            <a:endParaRPr dirty="0"/>
          </a:p>
          <a:p>
            <a:pPr marL="1027112" lvl="1" indent="-45561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Coding redundancy</a:t>
            </a:r>
            <a:endParaRPr dirty="0"/>
          </a:p>
          <a:p>
            <a:pPr marL="1027112" lvl="1" indent="-45561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Interpixel redundancy</a:t>
            </a:r>
            <a:endParaRPr dirty="0"/>
          </a:p>
          <a:p>
            <a:pPr marL="1027112" lvl="1" indent="-45561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Psycho-visual redundancy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A50021"/>
              </a:buClr>
              <a:buSzPts val="2700"/>
              <a:buFont typeface="Noto Sans Symbols"/>
              <a:buChar char="■"/>
            </a:pPr>
            <a:r>
              <a:rPr lang="en" sz="36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Reduce or eliminate one or more of the above to achieve compression</a:t>
            </a:r>
            <a:endParaRPr dirty="0"/>
          </a:p>
        </p:txBody>
      </p:sp>
      <p:pic>
        <p:nvPicPr>
          <p:cNvPr id="2" name="slide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24800" y="23121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1371600" y="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Coding redundancy</a:t>
            </a: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914400" y="1106488"/>
            <a:ext cx="7772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Gray levels are coded  by using more code words than  what is absolutely necessary</a:t>
            </a:r>
            <a:endParaRPr dirty="0"/>
          </a:p>
          <a:p>
            <a:pPr marL="1027112" lvl="1" indent="-45561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Example:- fixed length codes</a:t>
            </a:r>
            <a:endParaRPr sz="32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 a variable-length coding scheme</a:t>
            </a:r>
            <a:endParaRPr dirty="0"/>
          </a:p>
          <a:p>
            <a:pPr marL="1027112" lvl="1" indent="-45561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■"/>
            </a:pPr>
            <a:r>
              <a:rPr lang="en" sz="28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Assigns smaller code words for more frequent symbols. Ex:-Huffman codes</a:t>
            </a:r>
            <a:endParaRPr dirty="0"/>
          </a:p>
        </p:txBody>
      </p:sp>
      <p:pic>
        <p:nvPicPr>
          <p:cNvPr id="2" name="slide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10500" y="37147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5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92" name="Google Shape;92;p18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685800" y="0"/>
            <a:ext cx="7772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Variable length coding Example</a:t>
            </a:r>
            <a:endParaRPr/>
          </a:p>
        </p:txBody>
      </p:sp>
      <p:pic>
        <p:nvPicPr>
          <p:cNvPr id="94" name="Google Shape;94;p18" descr="C:\Documents and Settings\govindan\Desktop\IPC-Ch8-Figs\DSC03933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914400"/>
            <a:ext cx="6400800" cy="400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9600" y="571500"/>
            <a:ext cx="8224836" cy="291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de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48600" y="328612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6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609600" y="0"/>
            <a:ext cx="77724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8600" y="800100"/>
            <a:ext cx="8599488" cy="41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20000" y="33845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09" name="Google Shape;109;p20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990600" y="285750"/>
            <a:ext cx="77724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Inter-pixel redundancy</a:t>
            </a: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1066800" y="800100"/>
            <a:ext cx="7772400" cy="38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Pixels in an image are correlated</a:t>
            </a:r>
            <a:endParaRPr/>
          </a:p>
          <a:p>
            <a:pPr marL="1027112" lvl="1" indent="-45561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■"/>
            </a:pPr>
            <a:r>
              <a:rPr lang="en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Spatial or geometric or inter-frame redundancy</a:t>
            </a:r>
            <a:endParaRPr/>
          </a:p>
          <a:p>
            <a:pPr marL="1027112" lvl="1" indent="-45561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Noto Sans Symbols"/>
              <a:buChar char="■"/>
            </a:pPr>
            <a:r>
              <a:rPr lang="en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Due to Structural or geometric relationships between the objects in the image.</a:t>
            </a:r>
            <a:endParaRPr/>
          </a:p>
          <a:p>
            <a:pPr marL="1027112" lvl="1" indent="-455612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100"/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A50021"/>
              </a:buClr>
              <a:buSzPts val="2400"/>
              <a:buFont typeface="Noto Sans Symbols"/>
              <a:buChar char="■"/>
            </a:pPr>
            <a:r>
              <a:rPr lang="en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a suitable transform to remove such redundancies</a:t>
            </a:r>
            <a:endParaRPr/>
          </a:p>
          <a:p>
            <a:pPr marL="457200" lvl="0" indent="-304800" algn="l" rtl="0">
              <a:spcBef>
                <a:spcPts val="640"/>
              </a:spcBef>
              <a:spcAft>
                <a:spcPts val="0"/>
              </a:spcAft>
              <a:buSzPts val="2400"/>
              <a:buNone/>
            </a:pPr>
            <a:endParaRPr sz="32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slide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77200" y="9477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7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/>
          </a:p>
        </p:txBody>
      </p:sp>
      <p:sp>
        <p:nvSpPr>
          <p:cNvPr id="118" name="Google Shape;118;p21"/>
          <p:cNvSpPr txBox="1"/>
          <p:nvPr/>
        </p:nvSpPr>
        <p:spPr>
          <a:xfrm>
            <a:off x="381000" y="171450"/>
            <a:ext cx="83820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Two images and their gray-level histograms and normalized autocorrelation coefficients along one line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8600" y="628650"/>
            <a:ext cx="8305801" cy="429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20000" y="2506238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3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/>
        </p:nvSpPr>
        <p:spPr>
          <a:xfrm>
            <a:off x="1066800" y="4810125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</a:t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3429000" y="4810125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mes New Roman"/>
              <a:buNone/>
            </a:pPr>
            <a:r>
              <a:rPr lang="en" sz="1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VKG  NIT Calicut</a:t>
            </a:r>
            <a:endParaRPr/>
          </a:p>
        </p:txBody>
      </p:sp>
      <p:sp>
        <p:nvSpPr>
          <p:cNvPr id="126" name="Google Shape;126;p22"/>
          <p:cNvSpPr txBox="1"/>
          <p:nvPr/>
        </p:nvSpPr>
        <p:spPr>
          <a:xfrm>
            <a:off x="8229600" y="4810125"/>
            <a:ext cx="914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mes New Roman"/>
              <a:buNone/>
            </a:pPr>
            <a:fld id="{00000000-1234-1234-1234-123412341234}" type="slidenum">
              <a:rPr lang="en" sz="2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533400" y="0"/>
            <a:ext cx="83058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imes New Roman"/>
              <a:buNone/>
            </a:pPr>
            <a:r>
              <a:rPr lang="en" sz="4400" b="0" i="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Run-length encoding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7200" y="571500"/>
            <a:ext cx="8229601" cy="4517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6800" y="191135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2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310</Words>
  <Application>Microsoft Office PowerPoint</Application>
  <PresentationFormat>On-screen Show (16:9)</PresentationFormat>
  <Paragraphs>69</Paragraphs>
  <Slides>12</Slides>
  <Notes>12</Notes>
  <HiddenSlides>0</HiddenSlides>
  <MMClips>13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Simple Light</vt:lpstr>
      <vt:lpstr>IMAGE COMPRESSION</vt:lpstr>
      <vt:lpstr>Topics covered</vt:lpstr>
      <vt:lpstr>Data redundancy</vt:lpstr>
      <vt:lpstr>Coding redundancy</vt:lpstr>
      <vt:lpstr>Variable length coding Example</vt:lpstr>
      <vt:lpstr>PowerPoint Presentation</vt:lpstr>
      <vt:lpstr>Inter-pixel redundancy</vt:lpstr>
      <vt:lpstr>PowerPoint Presentation</vt:lpstr>
      <vt:lpstr>Run-length encoding</vt:lpstr>
      <vt:lpstr>Psycho-Visual redundancy</vt:lpstr>
      <vt:lpstr>Psycho-Visual redundancy…………Continue</vt:lpstr>
      <vt:lpstr>Fidelity criterion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COMPRESSION</dc:title>
  <cp:lastModifiedBy>Unknown User</cp:lastModifiedBy>
  <cp:revision>10</cp:revision>
  <dcterms:modified xsi:type="dcterms:W3CDTF">2020-04-05T09:51:49Z</dcterms:modified>
</cp:coreProperties>
</file>